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photoAlbum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 Mz" initials="HM" lastIdx="1" clrIdx="0">
    <p:extLst>
      <p:ext uri="{19B8F6BF-5375-455C-9EA6-DF929625EA0E}">
        <p15:presenceInfo xmlns:p15="http://schemas.microsoft.com/office/powerpoint/2012/main" userId="24da04de0a41448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65F5E8-1558-4432-BE6B-F91341E6653C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D3BD42-51BD-47EA-87E1-88260D7EF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688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EC206-3AF4-4BC9-BC50-426296569AD4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26CF8-3086-40E1-9023-2531E03B9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725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EC206-3AF4-4BC9-BC50-426296569AD4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26CF8-3086-40E1-9023-2531E03B9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067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EC206-3AF4-4BC9-BC50-426296569AD4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26CF8-3086-40E1-9023-2531E03B9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978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EC206-3AF4-4BC9-BC50-426296569AD4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26CF8-3086-40E1-9023-2531E03B9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687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EC206-3AF4-4BC9-BC50-426296569AD4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26CF8-3086-40E1-9023-2531E03B9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904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EC206-3AF4-4BC9-BC50-426296569AD4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26CF8-3086-40E1-9023-2531E03B9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39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EC206-3AF4-4BC9-BC50-426296569AD4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26CF8-3086-40E1-9023-2531E03B9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751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EC206-3AF4-4BC9-BC50-426296569AD4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26CF8-3086-40E1-9023-2531E03B9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680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EC206-3AF4-4BC9-BC50-426296569AD4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26CF8-3086-40E1-9023-2531E03B9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824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EC206-3AF4-4BC9-BC50-426296569AD4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26CF8-3086-40E1-9023-2531E03B9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749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EC206-3AF4-4BC9-BC50-426296569AD4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26CF8-3086-40E1-9023-2531E03B9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328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EC206-3AF4-4BC9-BC50-426296569AD4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26CF8-3086-40E1-9023-2531E03B9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186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فردخت">
            <a:extLst>
              <a:ext uri="{FF2B5EF4-FFF2-40B4-BE49-F238E27FC236}">
                <a16:creationId xmlns:a16="http://schemas.microsoft.com/office/drawing/2014/main" id="{8037F7A4-7EEA-5032-EE1D-88143966E96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95" t="-487" r="29223" b="1111"/>
          <a:stretch/>
        </p:blipFill>
        <p:spPr>
          <a:xfrm>
            <a:off x="0" y="0"/>
            <a:ext cx="1371600" cy="6858000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4C71B64A-CA0D-554D-E654-9A9E2E14346E}"/>
              </a:ext>
            </a:extLst>
          </p:cNvPr>
          <p:cNvSpPr/>
          <p:nvPr/>
        </p:nvSpPr>
        <p:spPr>
          <a:xfrm>
            <a:off x="1" y="3136392"/>
            <a:ext cx="1371600" cy="566928"/>
          </a:xfrm>
          <a:prstGeom prst="ellipse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20440C-72D8-5A7F-10CB-5824E9C151A8}"/>
              </a:ext>
            </a:extLst>
          </p:cNvPr>
          <p:cNvSpPr txBox="1"/>
          <p:nvPr/>
        </p:nvSpPr>
        <p:spPr>
          <a:xfrm>
            <a:off x="1371600" y="192024"/>
            <a:ext cx="7635240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fa-IR" dirty="0">
                <a:solidFill>
                  <a:srgbClr val="C00000"/>
                </a:solidFill>
                <a:cs typeface="B Zar" panose="00000400000000000000" pitchFamily="2" charset="-78"/>
              </a:rPr>
              <a:t>1</a:t>
            </a:r>
            <a:r>
              <a:rPr lang="fa-IR" dirty="0">
                <a:cs typeface="B Zar" panose="00000400000000000000" pitchFamily="2" charset="-78"/>
              </a:rPr>
              <a:t>.قوانین و مقرارت هر بخش بصورت اختصاصی همان بخش تدوین و ارائه شده است</a:t>
            </a:r>
            <a:r>
              <a:rPr lang="en-US" dirty="0">
                <a:cs typeface="B Zar" panose="00000400000000000000" pitchFamily="2" charset="-78"/>
              </a:rPr>
              <a:t>.</a:t>
            </a:r>
          </a:p>
          <a:p>
            <a:pPr algn="r" rtl="1"/>
            <a:r>
              <a:rPr lang="fa-IR" dirty="0">
                <a:solidFill>
                  <a:srgbClr val="C00000"/>
                </a:solidFill>
                <a:cs typeface="B Zar" panose="00000400000000000000" pitchFamily="2" charset="-78"/>
              </a:rPr>
              <a:t>2</a:t>
            </a:r>
            <a:r>
              <a:rPr lang="fa-IR" dirty="0">
                <a:cs typeface="B Zar" panose="00000400000000000000" pitchFamily="2" charset="-78"/>
              </a:rPr>
              <a:t>.اولویت با طراحی لباس متناسب با سنین نوجوان و جوان خواهد بود. همچنین بایستی سه مولفه سادگی، سالمت و قیمت مناسب را دارا باشند</a:t>
            </a:r>
          </a:p>
          <a:p>
            <a:pPr algn="r" rtl="1"/>
            <a:r>
              <a:rPr lang="fa-IR" dirty="0">
                <a:solidFill>
                  <a:srgbClr val="C00000"/>
                </a:solidFill>
                <a:cs typeface="B Zar" panose="00000400000000000000" pitchFamily="2" charset="-78"/>
              </a:rPr>
              <a:t>3</a:t>
            </a:r>
            <a:r>
              <a:rPr lang="fa-IR" dirty="0">
                <a:cs typeface="B Zar" panose="00000400000000000000" pitchFamily="2" charset="-78"/>
              </a:rPr>
              <a:t>.مخاطبین میتوانند در رقابت بیش از یک بخش نیز شرکت کنند )ارائهی اثر، طرح، پژوهش( و امکان ارائهی چند طرح و اثر در هر بخش  وجود دارد.</a:t>
            </a:r>
          </a:p>
          <a:p>
            <a:pPr algn="r" rtl="1"/>
            <a:r>
              <a:rPr lang="fa-IR" dirty="0">
                <a:solidFill>
                  <a:srgbClr val="C00000"/>
                </a:solidFill>
                <a:cs typeface="B Zar" panose="00000400000000000000" pitchFamily="2" charset="-78"/>
              </a:rPr>
              <a:t>4</a:t>
            </a:r>
            <a:r>
              <a:rPr lang="fa-IR" dirty="0">
                <a:cs typeface="B Zar" panose="00000400000000000000" pitchFamily="2" charset="-78"/>
              </a:rPr>
              <a:t>.شرکت به صورت فردی یا گروهی بوده و در صورت انجام کار به صورت گروهی، حداقل اعضای گروه 2 و حداکثر آن 3 نفر می باشد.</a:t>
            </a:r>
          </a:p>
          <a:p>
            <a:pPr algn="r" rtl="1"/>
            <a:r>
              <a:rPr lang="fa-IR" dirty="0">
                <a:solidFill>
                  <a:srgbClr val="C00000"/>
                </a:solidFill>
                <a:cs typeface="B Zar" panose="00000400000000000000" pitchFamily="2" charset="-78"/>
              </a:rPr>
              <a:t>5</a:t>
            </a:r>
            <a:r>
              <a:rPr lang="fa-IR" dirty="0">
                <a:cs typeface="B Zar" panose="00000400000000000000" pitchFamily="2" charset="-78"/>
              </a:rPr>
              <a:t>.در صورت الهام از ابنیههای تاریخی )نقش و نمادهای ایرانی-اسلامی( از قالب الگوسازی و برش استفاده شود.</a:t>
            </a:r>
          </a:p>
          <a:p>
            <a:pPr algn="r" rtl="1"/>
            <a:r>
              <a:rPr lang="fa-IR" dirty="0">
                <a:solidFill>
                  <a:srgbClr val="C00000"/>
                </a:solidFill>
                <a:cs typeface="B Zar" panose="00000400000000000000" pitchFamily="2" charset="-78"/>
              </a:rPr>
              <a:t>6</a:t>
            </a:r>
            <a:r>
              <a:rPr lang="fa-IR" dirty="0">
                <a:cs typeface="B Zar" panose="00000400000000000000" pitchFamily="2" charset="-78"/>
              </a:rPr>
              <a:t>.الگوهای ایرانی و اسالمی برای راهیابی به نمایشگاه و رقابت در اولویت خواهند بود.</a:t>
            </a:r>
          </a:p>
          <a:p>
            <a:pPr algn="r" rtl="1"/>
            <a:r>
              <a:rPr lang="fa-IR" dirty="0">
                <a:solidFill>
                  <a:srgbClr val="C00000"/>
                </a:solidFill>
                <a:cs typeface="B Zar" panose="00000400000000000000" pitchFamily="2" charset="-78"/>
              </a:rPr>
              <a:t>7</a:t>
            </a:r>
            <a:r>
              <a:rPr lang="fa-IR" dirty="0">
                <a:cs typeface="B Zar" panose="00000400000000000000" pitchFamily="2" charset="-78"/>
              </a:rPr>
              <a:t>. هر گونه تولید در بخش رقابت ویژه این جشنواره باشد و نباید در دیگر جشنواره های مرتبط ارائه شده باشد.</a:t>
            </a:r>
          </a:p>
          <a:p>
            <a:pPr algn="r" rtl="1"/>
            <a:r>
              <a:rPr lang="fa-IR" dirty="0">
                <a:solidFill>
                  <a:srgbClr val="C00000"/>
                </a:solidFill>
                <a:cs typeface="B Zar" panose="00000400000000000000" pitchFamily="2" charset="-78"/>
              </a:rPr>
              <a:t>8</a:t>
            </a:r>
            <a:r>
              <a:rPr lang="fa-IR" dirty="0">
                <a:cs typeface="B Zar" panose="00000400000000000000" pitchFamily="2" charset="-78"/>
              </a:rPr>
              <a:t>. داوری بخشهای مختلف رقابت توسط داوران کشوری انجام خواهد شد.</a:t>
            </a:r>
          </a:p>
          <a:p>
            <a:pPr algn="r" rtl="1"/>
            <a:r>
              <a:rPr lang="fa-IR" dirty="0">
                <a:solidFill>
                  <a:srgbClr val="C00000"/>
                </a:solidFill>
                <a:cs typeface="B Zar" panose="00000400000000000000" pitchFamily="2" charset="-78"/>
              </a:rPr>
              <a:t>9</a:t>
            </a:r>
            <a:r>
              <a:rPr lang="fa-IR" dirty="0">
                <a:cs typeface="B Zar" panose="00000400000000000000" pitchFamily="2" charset="-78"/>
              </a:rPr>
              <a:t>. آثار ارسال شده بعد از داوری مقدماتی و احراز شایستگیهای اولیه در نمایشگاه ارائه خواهد شد.</a:t>
            </a:r>
          </a:p>
          <a:p>
            <a:pPr algn="r" rtl="1"/>
            <a:r>
              <a:rPr lang="fa-IR" dirty="0">
                <a:solidFill>
                  <a:srgbClr val="C00000"/>
                </a:solidFill>
                <a:cs typeface="B Zar" panose="00000400000000000000" pitchFamily="2" charset="-78"/>
              </a:rPr>
              <a:t>10</a:t>
            </a:r>
            <a:r>
              <a:rPr lang="fa-IR" dirty="0">
                <a:cs typeface="B Zar" panose="00000400000000000000" pitchFamily="2" charset="-78"/>
              </a:rPr>
              <a:t>.مشاوره ها و سمینارهای تخصصی حضوری و مجازی توسط دبیرخانه مرکزی و در صورت امکان دبیرخانه های استانی، در کلیه بخش ها به عنوان کارگاه های توانمندسازی شرکتکنندگان برگزار خواهد شد.</a:t>
            </a:r>
          </a:p>
          <a:p>
            <a:pPr algn="r" rtl="1"/>
            <a:r>
              <a:rPr lang="fa-IR" dirty="0">
                <a:solidFill>
                  <a:srgbClr val="C00000"/>
                </a:solidFill>
                <a:cs typeface="B Zar" panose="00000400000000000000" pitchFamily="2" charset="-78"/>
              </a:rPr>
              <a:t>11</a:t>
            </a:r>
            <a:r>
              <a:rPr lang="fa-IR" dirty="0">
                <a:cs typeface="B Zar" panose="00000400000000000000" pitchFamily="2" charset="-78"/>
              </a:rPr>
              <a:t>.حضور مشاورین و اساتید همکار با جشنواره در بخش رقابت بالمانع است و در داوری آثار با سایر شرکتکنندگان یکسان خواهند بود. </a:t>
            </a:r>
          </a:p>
          <a:p>
            <a:pPr algn="r" rtl="1"/>
            <a:r>
              <a:rPr lang="fa-IR" dirty="0">
                <a:solidFill>
                  <a:srgbClr val="C00000"/>
                </a:solidFill>
                <a:cs typeface="B Zar" panose="00000400000000000000" pitchFamily="2" charset="-78"/>
              </a:rPr>
              <a:t>12</a:t>
            </a:r>
            <a:r>
              <a:rPr lang="fa-IR" dirty="0">
                <a:cs typeface="B Zar" panose="00000400000000000000" pitchFamily="2" charset="-78"/>
              </a:rPr>
              <a:t>. تعیین حدود قیمت مانتو در شناسنامه اثر الزامی است.</a:t>
            </a:r>
          </a:p>
          <a:p>
            <a:pPr algn="r" rtl="1"/>
            <a:r>
              <a:rPr lang="fa-IR" dirty="0">
                <a:solidFill>
                  <a:srgbClr val="C00000"/>
                </a:solidFill>
                <a:cs typeface="B Zar" panose="00000400000000000000" pitchFamily="2" charset="-78"/>
              </a:rPr>
              <a:t>13</a:t>
            </a:r>
            <a:r>
              <a:rPr lang="fa-IR" dirty="0">
                <a:cs typeface="B Zar" panose="00000400000000000000" pitchFamily="2" charset="-78"/>
              </a:rPr>
              <a:t>.در ارائه طرح های گروهی الزم است هنگام ثبت نام کلیه اعضای تیم معرفی و مسئول گروه، طراح، الگوساز و دوزنده طرح در فرم ثبت نام مشخص گردند</a:t>
            </a:r>
          </a:p>
          <a:p>
            <a:pPr algn="r" rtl="1"/>
            <a:r>
              <a:rPr lang="fa-IR" dirty="0">
                <a:solidFill>
                  <a:srgbClr val="C00000"/>
                </a:solidFill>
                <a:cs typeface="B Zar" panose="00000400000000000000" pitchFamily="2" charset="-78"/>
              </a:rPr>
              <a:t>14</a:t>
            </a:r>
            <a:r>
              <a:rPr lang="fa-IR" dirty="0">
                <a:cs typeface="B Zar" panose="00000400000000000000" pitchFamily="2" charset="-78"/>
              </a:rPr>
              <a:t>.پیگیری و اخذ کد شیما از طریق سامانه جامع طراحان بوده و تماما به عهده شرکتکنندگان خواهد بود. اما دارا بودن کد شیما در زمان ارائه آثار الزامی نیست.</a:t>
            </a:r>
          </a:p>
          <a:p>
            <a:pPr algn="r" rtl="1"/>
            <a:r>
              <a:rPr lang="fa-IR" dirty="0">
                <a:solidFill>
                  <a:srgbClr val="C00000"/>
                </a:solidFill>
                <a:cs typeface="B Zar" panose="00000400000000000000" pitchFamily="2" charset="-78"/>
              </a:rPr>
              <a:t>15</a:t>
            </a:r>
            <a:r>
              <a:rPr lang="fa-IR" dirty="0">
                <a:cs typeface="B Zar" panose="00000400000000000000" pitchFamily="2" charset="-78"/>
              </a:rPr>
              <a:t>.زمان عودت آثار پذیرفته شده درنمایشگاه به مخاطبین، پس ازاختتامیه توسط دبیرخانه اعلام خواهد شد.</a:t>
            </a:r>
            <a:endParaRPr lang="en-US" dirty="0">
              <a:cs typeface="B Zar" panose="00000400000000000000" pitchFamily="2" charset="-78"/>
            </a:endParaRPr>
          </a:p>
        </p:txBody>
      </p:sp>
      <p:sp>
        <p:nvSpPr>
          <p:cNvPr id="7" name="Rectangle: Beveled 6">
            <a:extLst>
              <a:ext uri="{FF2B5EF4-FFF2-40B4-BE49-F238E27FC236}">
                <a16:creationId xmlns:a16="http://schemas.microsoft.com/office/drawing/2014/main" id="{D9EE6354-3F22-959A-D99A-97D222AAADFF}"/>
              </a:ext>
            </a:extLst>
          </p:cNvPr>
          <p:cNvSpPr/>
          <p:nvPr/>
        </p:nvSpPr>
        <p:spPr>
          <a:xfrm>
            <a:off x="-1" y="4608576"/>
            <a:ext cx="1353313" cy="2249424"/>
          </a:xfrm>
          <a:prstGeom prst="bevel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400" b="1" dirty="0"/>
              <a:t>قوانین کلی جشنواره فردخت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215430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31</TotalTime>
  <Words>363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 Zar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 Mz</dc:creator>
  <cp:lastModifiedBy>H Mz</cp:lastModifiedBy>
  <cp:revision>5</cp:revision>
  <dcterms:created xsi:type="dcterms:W3CDTF">2024-09-09T07:33:18Z</dcterms:created>
  <dcterms:modified xsi:type="dcterms:W3CDTF">2024-09-09T08:08:09Z</dcterms:modified>
</cp:coreProperties>
</file>