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8" r:id="rId2"/>
    <p:sldId id="256" r:id="rId3"/>
    <p:sldId id="257" r:id="rId4"/>
    <p:sldId id="259" r:id="rId5"/>
    <p:sldId id="320" r:id="rId6"/>
    <p:sldId id="260" r:id="rId7"/>
    <p:sldId id="261" r:id="rId8"/>
    <p:sldId id="310" r:id="rId9"/>
    <p:sldId id="309" r:id="rId10"/>
    <p:sldId id="262" r:id="rId11"/>
    <p:sldId id="278" r:id="rId12"/>
    <p:sldId id="264" r:id="rId13"/>
    <p:sldId id="301" r:id="rId14"/>
    <p:sldId id="302" r:id="rId15"/>
    <p:sldId id="303" r:id="rId16"/>
    <p:sldId id="265" r:id="rId17"/>
    <p:sldId id="313" r:id="rId18"/>
    <p:sldId id="266" r:id="rId19"/>
    <p:sldId id="316" r:id="rId20"/>
    <p:sldId id="267" r:id="rId21"/>
    <p:sldId id="282" r:id="rId22"/>
    <p:sldId id="328" r:id="rId23"/>
    <p:sldId id="281" r:id="rId24"/>
    <p:sldId id="329" r:id="rId25"/>
    <p:sldId id="330" r:id="rId26"/>
    <p:sldId id="317" r:id="rId27"/>
    <p:sldId id="268" r:id="rId28"/>
    <p:sldId id="283" r:id="rId29"/>
    <p:sldId id="269" r:id="rId30"/>
    <p:sldId id="285" r:id="rId31"/>
    <p:sldId id="286" r:id="rId32"/>
    <p:sldId id="271" r:id="rId33"/>
    <p:sldId id="287" r:id="rId34"/>
    <p:sldId id="307" r:id="rId35"/>
    <p:sldId id="288" r:id="rId36"/>
    <p:sldId id="291" r:id="rId37"/>
    <p:sldId id="289" r:id="rId38"/>
    <p:sldId id="290" r:id="rId39"/>
    <p:sldId id="272" r:id="rId40"/>
    <p:sldId id="273" r:id="rId41"/>
    <p:sldId id="292" r:id="rId42"/>
    <p:sldId id="263" r:id="rId43"/>
    <p:sldId id="274" r:id="rId44"/>
    <p:sldId id="294" r:id="rId45"/>
    <p:sldId id="295" r:id="rId46"/>
    <p:sldId id="275" r:id="rId47"/>
    <p:sldId id="296" r:id="rId48"/>
    <p:sldId id="297" r:id="rId49"/>
    <p:sldId id="277" r:id="rId50"/>
    <p:sldId id="319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31" r:id="rId59"/>
    <p:sldId id="332" r:id="rId60"/>
    <p:sldId id="333" r:id="rId61"/>
    <p:sldId id="334" r:id="rId62"/>
    <p:sldId id="335" r:id="rId63"/>
    <p:sldId id="344" r:id="rId64"/>
    <p:sldId id="345" r:id="rId65"/>
    <p:sldId id="346" r:id="rId66"/>
    <p:sldId id="315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6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4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1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638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96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7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4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8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4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2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8E7C3-FEDF-4F52-86C3-6F3B2166BB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56DE18-3F21-4949-93D3-9148EB935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6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47D8-9122-4C78-87F1-6CF88B19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54" y="538048"/>
            <a:ext cx="9256263" cy="5755175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latin typeface="110_Besmellah_4(MRT)" pitchFamily="2" charset="0"/>
              </a:rPr>
              <a:t/>
            </a:r>
            <a:br>
              <a:rPr lang="fa-IR" dirty="0">
                <a:latin typeface="110_Besmellah_4(MRT)" pitchFamily="2" charset="0"/>
              </a:rPr>
            </a:br>
            <a:r>
              <a:rPr lang="fa-IR" dirty="0">
                <a:latin typeface="110_Besmellah_4(MRT)" pitchFamily="2" charset="0"/>
              </a:rPr>
              <a:t/>
            </a:r>
            <a:br>
              <a:rPr lang="fa-IR" dirty="0">
                <a:latin typeface="110_Besmellah_4(MRT)" pitchFamily="2" charset="0"/>
              </a:rPr>
            </a:br>
            <a:endParaRPr lang="en-US" dirty="0">
              <a:latin typeface="110_Besmellah_4(MRT)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8" y="538048"/>
            <a:ext cx="5859888" cy="63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C3373-1F89-4190-8840-D0CF77E5C6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228" y="925158"/>
            <a:ext cx="10394576" cy="503776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fa-IR" sz="2400" dirty="0"/>
          </a:p>
          <a:p>
            <a:pPr marL="0" indent="0" algn="ctr" rtl="1">
              <a:buNone/>
            </a:pPr>
            <a:endParaRPr lang="fa-IR" sz="2800" dirty="0"/>
          </a:p>
          <a:p>
            <a:pPr marL="0" indent="0" algn="ctr" rtl="1">
              <a:buNone/>
            </a:pPr>
            <a:r>
              <a:rPr lang="fa-IR" sz="32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دوخت 64 پرده (توسط دانشجویان)</a:t>
            </a:r>
          </a:p>
          <a:p>
            <a:pPr marL="0" indent="0" algn="ctr" rtl="1">
              <a:buNone/>
            </a:pPr>
            <a:endParaRPr lang="fa-IR" sz="2800" dirty="0"/>
          </a:p>
          <a:p>
            <a:pPr marL="0" indent="0" algn="ctr" rtl="1">
              <a:buNone/>
            </a:pPr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98/4/5</a:t>
            </a:r>
            <a:r>
              <a:rPr lang="fa-IR" sz="2800" dirty="0"/>
              <a:t> </a:t>
            </a:r>
          </a:p>
          <a:p>
            <a:pPr marL="0" indent="0" algn="ctr" rtl="1">
              <a:buNone/>
            </a:pPr>
            <a:endParaRPr lang="en-US" sz="2800" dirty="0"/>
          </a:p>
          <a:p>
            <a:pPr marL="0" indent="0" algn="ctr" rtl="1">
              <a:buNone/>
            </a:pPr>
            <a:r>
              <a:rPr lang="fa-IR" sz="36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لغایت</a:t>
            </a:r>
          </a:p>
          <a:p>
            <a:pPr marL="0" indent="0" algn="ctr" rtl="1">
              <a:buNone/>
            </a:pPr>
            <a:endParaRPr lang="en-US" sz="2800" dirty="0"/>
          </a:p>
          <a:p>
            <a:pPr marL="0" indent="0" algn="ctr" rtl="1">
              <a:buNone/>
            </a:pP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98/6/1</a:t>
            </a:r>
            <a:r>
              <a:rPr lang="fa-IR" sz="2800" dirty="0" smtClean="0"/>
              <a:t> </a:t>
            </a:r>
            <a:endParaRPr lang="en-US" sz="2800" dirty="0"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85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90152"/>
            <a:ext cx="5301804" cy="377351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07" y="90152"/>
            <a:ext cx="5134377" cy="3773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16" y="3953814"/>
            <a:ext cx="4782354" cy="29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27B37-3CB7-45F4-81D6-E620C5C92B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0653" y="796067"/>
            <a:ext cx="10383819" cy="59653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a-IR" sz="2400" dirty="0"/>
          </a:p>
          <a:p>
            <a:pPr marL="0" indent="0" algn="ctr">
              <a:buNone/>
            </a:pPr>
            <a:r>
              <a:rPr lang="fa-IR" sz="44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خرید و نصب منبع کویل دار برای سیستم گرمایشی خوابگاه</a:t>
            </a:r>
          </a:p>
          <a:p>
            <a:pPr marL="0" indent="0" algn="ctr">
              <a:buNone/>
            </a:pPr>
            <a:endParaRPr lang="fa-IR" sz="4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a-IR" sz="4400" b="1" dirty="0">
                <a:solidFill>
                  <a:schemeClr val="tx1"/>
                </a:solidFill>
                <a:cs typeface="B Titr" panose="00000700000000000000" pitchFamily="2" charset="-78"/>
              </a:rPr>
              <a:t>98/6/4 </a:t>
            </a:r>
          </a:p>
          <a:p>
            <a:pPr marL="0" indent="0" algn="ctr">
              <a:buNone/>
            </a:pPr>
            <a:endParaRPr lang="fa-IR" sz="4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a-IR" sz="44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لغایت </a:t>
            </a:r>
          </a:p>
          <a:p>
            <a:pPr marL="0" indent="0" algn="ctr">
              <a:buNone/>
            </a:pPr>
            <a:endParaRPr lang="fa-IR" sz="4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a-IR" sz="4000" b="1" dirty="0">
                <a:solidFill>
                  <a:schemeClr val="tx1"/>
                </a:solidFill>
                <a:cs typeface="B Titr" panose="00000700000000000000" pitchFamily="2" charset="-78"/>
              </a:rPr>
              <a:t>98/6/10</a:t>
            </a:r>
          </a:p>
          <a:p>
            <a:pPr marL="0" indent="0" algn="ctr">
              <a:buNone/>
            </a:pPr>
            <a:endParaRPr lang="fa-IR" sz="2400" dirty="0"/>
          </a:p>
          <a:p>
            <a:pPr marL="0" indent="0" algn="ctr">
              <a:buNone/>
            </a:pPr>
            <a:endParaRPr lang="fa-IR" sz="2400" dirty="0"/>
          </a:p>
          <a:p>
            <a:pPr marL="0" indent="0" algn="ctr">
              <a:buNone/>
            </a:pPr>
            <a:endParaRPr lang="fa-IR" sz="2400" dirty="0"/>
          </a:p>
          <a:p>
            <a:pPr marL="0" indent="0" algn="ctr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2921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7" y="1403797"/>
            <a:ext cx="6478072" cy="4456089"/>
          </a:xfrm>
        </p:spPr>
      </p:pic>
      <p:sp>
        <p:nvSpPr>
          <p:cNvPr id="4" name="Rectangle 3"/>
          <p:cNvSpPr/>
          <p:nvPr/>
        </p:nvSpPr>
        <p:spPr>
          <a:xfrm>
            <a:off x="3129567" y="90152"/>
            <a:ext cx="6297768" cy="10560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حین انجام کار</a:t>
            </a:r>
            <a:endParaRPr lang="en-US" sz="36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3740" y="663265"/>
            <a:ext cx="3966694" cy="6117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696237" y="425003"/>
            <a:ext cx="5254579" cy="1030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حین انجام کار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7" y="1571223"/>
            <a:ext cx="5821250" cy="5074276"/>
          </a:xfrm>
        </p:spPr>
      </p:pic>
      <p:sp>
        <p:nvSpPr>
          <p:cNvPr id="6" name="Rectangle 5"/>
          <p:cNvSpPr/>
          <p:nvPr/>
        </p:nvSpPr>
        <p:spPr>
          <a:xfrm>
            <a:off x="3142445" y="167425"/>
            <a:ext cx="5100034" cy="1210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پایان کار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4018B-9C10-481E-A2F5-722A8C3B7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227" y="559397"/>
            <a:ext cx="10351546" cy="6150496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endParaRPr lang="fa-IR" sz="3200" b="1" dirty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 rtl="1">
              <a:buNone/>
            </a:pPr>
            <a:endParaRPr lang="fa-IR" sz="3200" b="1" dirty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 rtl="1">
              <a:buNone/>
            </a:pPr>
            <a:r>
              <a:rPr lang="fa-IR" sz="44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نصب تانکر آب خوابگاه</a:t>
            </a:r>
          </a:p>
          <a:p>
            <a:pPr marL="0" indent="0" algn="ctr" rtl="1">
              <a:buNone/>
            </a:pPr>
            <a:r>
              <a:rPr lang="fa-IR" sz="41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 </a:t>
            </a:r>
          </a:p>
          <a:p>
            <a:pPr marL="0" indent="0" algn="ctr" rtl="1">
              <a:buNone/>
            </a:pPr>
            <a:r>
              <a:rPr lang="fa-IR" sz="3900" b="1" dirty="0">
                <a:solidFill>
                  <a:schemeClr val="tx1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98/6/4</a:t>
            </a:r>
          </a:p>
          <a:p>
            <a:pPr marL="0" indent="0" algn="ctr" rtl="1">
              <a:buNone/>
            </a:pPr>
            <a:endParaRPr lang="fa-IR" sz="41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 rtl="1">
              <a:buNone/>
            </a:pPr>
            <a:r>
              <a:rPr lang="fa-IR" sz="4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لغایت</a:t>
            </a:r>
          </a:p>
          <a:p>
            <a:pPr marL="0" indent="0" algn="ctr" rtl="1">
              <a:buNone/>
            </a:pPr>
            <a:endParaRPr lang="en-US" sz="41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 rtl="1">
              <a:buNone/>
            </a:pPr>
            <a:r>
              <a:rPr lang="fa-IR" sz="35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 </a:t>
            </a:r>
            <a:r>
              <a:rPr lang="fa-IR" sz="3500" b="1" dirty="0">
                <a:solidFill>
                  <a:schemeClr val="tx1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98/6/10</a:t>
            </a:r>
            <a:endParaRPr lang="en-US" sz="3500" b="1" dirty="0">
              <a:solidFill>
                <a:schemeClr val="tx1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74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3" y="2063750"/>
            <a:ext cx="6220496" cy="3963563"/>
          </a:xfrm>
        </p:spPr>
      </p:pic>
      <p:sp>
        <p:nvSpPr>
          <p:cNvPr id="6" name="Rectangle 5"/>
          <p:cNvSpPr/>
          <p:nvPr/>
        </p:nvSpPr>
        <p:spPr>
          <a:xfrm>
            <a:off x="3232597" y="437882"/>
            <a:ext cx="5499279" cy="1481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بعد از نصب تانکر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3E734-E122-44CF-BEFF-6B9D76E1F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228" y="373487"/>
            <a:ext cx="10211696" cy="6375043"/>
          </a:xfrm>
        </p:spPr>
        <p:txBody>
          <a:bodyPr/>
          <a:lstStyle/>
          <a:p>
            <a:pPr marL="0" indent="0" algn="ctr">
              <a:buNone/>
            </a:pPr>
            <a:endParaRPr lang="fa-IR" sz="28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2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تعمیر کولر خوابگاه </a:t>
            </a:r>
          </a:p>
          <a:p>
            <a:pPr marL="0" indent="0" algn="ctr">
              <a:buNone/>
            </a:pPr>
            <a:endParaRPr lang="fa-IR" sz="28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b="1" dirty="0">
                <a:solidFill>
                  <a:schemeClr val="tx1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99/2/1</a:t>
            </a:r>
          </a:p>
          <a:p>
            <a:pPr marL="0" indent="0" algn="ctr">
              <a:buNone/>
            </a:pPr>
            <a:endParaRPr lang="fa-IR" b="1" dirty="0">
              <a:solidFill>
                <a:schemeClr val="tx1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2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نصب و راه اندازی کولر کلاس ها و کارگاه ها به تعداد 4 کولر گازی و 8 کولر آبی </a:t>
            </a:r>
          </a:p>
          <a:p>
            <a:pPr marL="0" indent="0" algn="ctr">
              <a:buNone/>
            </a:pPr>
            <a:r>
              <a:rPr lang="fa-IR" sz="2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99/2/4</a:t>
            </a:r>
          </a:p>
          <a:p>
            <a:pPr marL="0" indent="0" algn="ctr">
              <a:buNone/>
            </a:pPr>
            <a:r>
              <a:rPr lang="fa-IR" sz="2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لغایت </a:t>
            </a:r>
          </a:p>
          <a:p>
            <a:pPr marL="0" indent="0" algn="ctr">
              <a:buNone/>
            </a:pPr>
            <a:r>
              <a:rPr lang="fa-IR" sz="2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99/2/31</a:t>
            </a:r>
            <a:endParaRPr lang="en-US" sz="28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96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5" y="115909"/>
            <a:ext cx="5926643" cy="39821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1" y="2815531"/>
            <a:ext cx="5795492" cy="38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9FF2-B057-45FC-8D28-D4862E8E4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67426"/>
            <a:ext cx="8915399" cy="193183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Titr" panose="00000700000000000000" pitchFamily="2" charset="-78"/>
              </a:rPr>
              <a:t>گزارش </a:t>
            </a:r>
            <a:r>
              <a:rPr lang="fa-IR" sz="2800" dirty="0">
                <a:cs typeface="B Titr" panose="00000700000000000000" pitchFamily="2" charset="-78"/>
              </a:rPr>
              <a:t>فعالیت های انجام شده از تاریخ </a:t>
            </a:r>
            <a:r>
              <a:rPr lang="fa-IR" sz="2800" dirty="0" smtClean="0">
                <a:cs typeface="B Titr" panose="00000700000000000000" pitchFamily="2" charset="-78"/>
              </a:rPr>
              <a:t>97/10 </a:t>
            </a:r>
            <a:r>
              <a:rPr lang="fa-IR" sz="2800" dirty="0">
                <a:cs typeface="B Titr" panose="00000700000000000000" pitchFamily="2" charset="-78"/>
              </a:rPr>
              <a:t>تا کنون </a:t>
            </a:r>
            <a:r>
              <a:rPr lang="fa-IR" sz="2800" dirty="0" smtClean="0">
                <a:cs typeface="B Titr" panose="00000700000000000000" pitchFamily="2" charset="-78"/>
              </a:rPr>
              <a:t/>
            </a:r>
            <a:br>
              <a:rPr lang="fa-IR" sz="2800" dirty="0" smtClean="0">
                <a:cs typeface="B Titr" panose="00000700000000000000" pitchFamily="2" charset="-78"/>
              </a:rPr>
            </a:b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3C983-05C7-4E40-B5B0-9E0434BE9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754" y="2730322"/>
            <a:ext cx="8915399" cy="3322748"/>
          </a:xfrm>
        </p:spPr>
        <p:txBody>
          <a:bodyPr>
            <a:normAutofit lnSpcReduction="10000"/>
          </a:bodyPr>
          <a:lstStyle/>
          <a:p>
            <a:pPr algn="ctr"/>
            <a:endParaRPr lang="fa-IR" sz="4400" b="1" dirty="0" smtClean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algn="ctr"/>
            <a:r>
              <a:rPr lang="fa-IR" sz="44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آموزشکده </a:t>
            </a:r>
            <a:r>
              <a:rPr lang="fa-IR" sz="44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فنی و حرفه ای دختران </a:t>
            </a:r>
            <a:r>
              <a:rPr lang="fa-IR" sz="44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کرمانشاه</a:t>
            </a:r>
            <a:endParaRPr lang="fa-IR" sz="44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algn="ctr"/>
            <a:endParaRPr lang="fa-IR" sz="2000" dirty="0">
              <a:solidFill>
                <a:schemeClr val="tx1"/>
              </a:solidFill>
              <a:latin typeface="110_Besmellah_4(MRT)" pitchFamily="2" charset="0"/>
            </a:endParaRPr>
          </a:p>
          <a:p>
            <a:pPr algn="ctr"/>
            <a:endParaRPr lang="fa-IR" sz="2000" dirty="0">
              <a:solidFill>
                <a:schemeClr val="tx1"/>
              </a:solidFill>
              <a:latin typeface="110_Besmellah_4(MRT)" pitchFamily="2" charset="0"/>
            </a:endParaRPr>
          </a:p>
          <a:p>
            <a:pPr algn="ctr"/>
            <a:endParaRPr lang="fa-IR" sz="2000" dirty="0">
              <a:solidFill>
                <a:schemeClr val="tx1"/>
              </a:solidFill>
              <a:latin typeface="110_Besmellah_4(MRT)" pitchFamily="2" charset="0"/>
            </a:endParaRPr>
          </a:p>
          <a:p>
            <a:pPr algn="ctr"/>
            <a:r>
              <a:rPr lang="fa-IR" sz="32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ریاست مرکز </a:t>
            </a:r>
            <a:r>
              <a:rPr lang="fa-IR" sz="32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:</a:t>
            </a:r>
            <a:r>
              <a:rPr lang="fa-IR" sz="32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دکتر</a:t>
            </a:r>
            <a:r>
              <a:rPr lang="fa-IR" sz="32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 </a:t>
            </a:r>
            <a:r>
              <a:rPr lang="fa-IR" sz="32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فاطمه کرم پور</a:t>
            </a:r>
            <a:endParaRPr lang="en-US" sz="32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31D2C-BA27-462E-B711-F06B36CB60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0197" y="425003"/>
            <a:ext cx="10168666" cy="5898524"/>
          </a:xfrm>
        </p:spPr>
        <p:txBody>
          <a:bodyPr/>
          <a:lstStyle/>
          <a:p>
            <a:pPr marL="0" indent="0" algn="ctr">
              <a:buNone/>
            </a:pPr>
            <a:endParaRPr lang="fa-IR" dirty="0"/>
          </a:p>
          <a:p>
            <a:pPr marL="0" indent="0" algn="ctr">
              <a:buNone/>
            </a:pPr>
            <a:r>
              <a:rPr lang="fa-IR" sz="4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تخریب انبار قدیمی </a:t>
            </a:r>
          </a:p>
          <a:p>
            <a:pPr marL="0" indent="0" algn="ctr">
              <a:buNone/>
            </a:pPr>
            <a:r>
              <a:rPr lang="fa-IR" sz="4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و</a:t>
            </a:r>
          </a:p>
          <a:p>
            <a:pPr marL="0" indent="0" algn="ctr">
              <a:buNone/>
            </a:pPr>
            <a:r>
              <a:rPr lang="fa-IR" sz="4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 شروع به ساخت </a:t>
            </a:r>
            <a:r>
              <a:rPr lang="fa-IR" sz="48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دو کارگاه جدید</a:t>
            </a:r>
            <a:endParaRPr lang="fa-IR" sz="48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44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 </a:t>
            </a:r>
          </a:p>
          <a:p>
            <a:pPr marL="0" indent="0" algn="ctr">
              <a:buNone/>
            </a:pPr>
            <a:r>
              <a:rPr lang="fa-IR" sz="4400" b="1" dirty="0">
                <a:solidFill>
                  <a:schemeClr val="tx1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98/2/4</a:t>
            </a:r>
            <a:endParaRPr lang="en-US" sz="4400" b="1" dirty="0">
              <a:solidFill>
                <a:schemeClr val="tx1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90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4B0F-179D-46D2-BFFA-703C1AFD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86365"/>
            <a:ext cx="8911687" cy="1141751"/>
          </a:xfrm>
        </p:spPr>
        <p:txBody>
          <a:bodyPr>
            <a:normAutofit/>
          </a:bodyPr>
          <a:lstStyle/>
          <a:p>
            <a:pPr algn="ctr"/>
            <a:r>
              <a:rPr lang="fa-IR" sz="4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تخریب</a:t>
            </a:r>
            <a:endParaRPr lang="en-US" sz="48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0" y="1528116"/>
            <a:ext cx="5083162" cy="529359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45" y="1528116"/>
            <a:ext cx="6451704" cy="52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0857" y="319314"/>
            <a:ext cx="4659086" cy="624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تخریب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7" y="1371600"/>
            <a:ext cx="6429828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5" y="1364342"/>
            <a:ext cx="5573485" cy="54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71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9A90-EEE5-4331-918D-820DE533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822" y="258350"/>
            <a:ext cx="8911687" cy="1280890"/>
          </a:xfrm>
        </p:spPr>
        <p:txBody>
          <a:bodyPr>
            <a:normAutofit/>
          </a:bodyPr>
          <a:lstStyle/>
          <a:p>
            <a:pPr algn="ctr" rtl="1"/>
            <a:r>
              <a:rPr lang="fa-IR" sz="4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هنگام کار</a:t>
            </a:r>
            <a:endParaRPr lang="en-US" sz="48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4" y="1455903"/>
            <a:ext cx="6491089" cy="4094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9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6343" y="275771"/>
            <a:ext cx="5312228" cy="798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کارگاه های جدید ساخته شده از انبار قدیمی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233714"/>
            <a:ext cx="6183086" cy="562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33714"/>
            <a:ext cx="5370285" cy="5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2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3" y="377371"/>
            <a:ext cx="8636001" cy="61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49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7" y="3078052"/>
            <a:ext cx="5887155" cy="3562998"/>
          </a:xfrm>
        </p:spPr>
      </p:pic>
      <p:sp>
        <p:nvSpPr>
          <p:cNvPr id="5" name="Rectangle 4"/>
          <p:cNvSpPr/>
          <p:nvPr/>
        </p:nvSpPr>
        <p:spPr>
          <a:xfrm>
            <a:off x="3528811" y="128789"/>
            <a:ext cx="4662152" cy="106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اتمام کار</a:t>
            </a:r>
            <a:endParaRPr lang="en-US" sz="44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02" y="1378331"/>
            <a:ext cx="5669567" cy="33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C710-3F95-4583-8B3E-7020240A09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0954" y="489397"/>
            <a:ext cx="10394707" cy="5455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dirty="0"/>
          </a:p>
          <a:p>
            <a:pPr marL="0" indent="0" algn="ctr">
              <a:buNone/>
            </a:pPr>
            <a:r>
              <a:rPr lang="fa-IR" sz="60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ساخت انبار جدید</a:t>
            </a:r>
          </a:p>
          <a:p>
            <a:pPr marL="0" indent="0" algn="ctr">
              <a:buNone/>
            </a:pPr>
            <a:endParaRPr lang="fa-IR" sz="6000" b="1" dirty="0" smtClean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60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هفته دوم مهر ماه98</a:t>
            </a:r>
            <a:endParaRPr lang="en-US" sz="6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95EB-30CC-4A49-B06E-9B422A51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825" y="257577"/>
            <a:ext cx="8911687" cy="1539843"/>
          </a:xfrm>
        </p:spPr>
        <p:txBody>
          <a:bodyPr>
            <a:normAutofit/>
          </a:bodyPr>
          <a:lstStyle/>
          <a:p>
            <a:pPr algn="ctr"/>
            <a:r>
              <a:rPr lang="fa-IR" sz="4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انبار جدید</a:t>
            </a:r>
            <a:endParaRPr lang="en-US" sz="48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37" y="1416676"/>
            <a:ext cx="7006107" cy="4829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57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F76C-6CFC-480C-8AD2-CD2FE4C540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9590" y="206062"/>
            <a:ext cx="10394707" cy="65553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44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ساخت انتشارات </a:t>
            </a:r>
          </a:p>
          <a:p>
            <a:pPr marL="0" indent="0" algn="ctr">
              <a:buNone/>
            </a:pPr>
            <a:endParaRPr lang="fa-IR" sz="4400" b="1" dirty="0" smtClean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44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و دفترانجمن علمی و هلال احمر</a:t>
            </a:r>
          </a:p>
          <a:p>
            <a:pPr marL="0" indent="0" algn="ctr">
              <a:buNone/>
            </a:pPr>
            <a:endParaRPr lang="fa-IR" sz="4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98/9/5</a:t>
            </a:r>
          </a:p>
          <a:p>
            <a:pPr marL="0" indent="0" algn="ctr">
              <a:buNone/>
            </a:pPr>
            <a:endParaRPr lang="fa-IR" sz="3200" b="1" dirty="0">
              <a:solidFill>
                <a:schemeClr val="tx1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40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لغایت </a:t>
            </a:r>
            <a:endParaRPr lang="fa-IR" sz="4000" b="1" dirty="0" smtClean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endParaRPr lang="fa-IR" sz="4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3600" b="1" dirty="0">
                <a:solidFill>
                  <a:schemeClr val="tx1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98/9/20</a:t>
            </a:r>
            <a:endParaRPr lang="en-US" sz="3600" b="1" dirty="0">
              <a:solidFill>
                <a:schemeClr val="tx1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35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21233563"/>
              </p:ext>
            </p:extLst>
          </p:nvPr>
        </p:nvGraphicFramePr>
        <p:xfrm>
          <a:off x="1004552" y="721220"/>
          <a:ext cx="10457644" cy="430417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457644">
                  <a:extLst>
                    <a:ext uri="{9D8B030D-6E8A-4147-A177-3AD203B41FA5}">
                      <a16:colId xmlns:a16="http://schemas.microsoft.com/office/drawing/2014/main" val="2808018812"/>
                    </a:ext>
                  </a:extLst>
                </a:gridCol>
              </a:tblGrid>
              <a:tr h="538944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خوابگاه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537196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نقاشی خوابگاه 98/4/5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لغایت 98/6/1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289384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دوخت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64 پرده توسط دانشجویان 98/6/10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91180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خرید و نصب منبع کویل دار برای سیستم گرمایشی خوابگاه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98/6/4 لغایت 98/6/10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295966"/>
                  </a:ext>
                </a:extLst>
              </a:tr>
              <a:tr h="531562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نصب پمپ آبرسانی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طبقه سوم و چهارم 99/2/1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434458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تعمیر کلی کولر خوابگاه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99/2/1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841516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جلسه مربوط به ارتقا خوابگاه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970250"/>
                  </a:ext>
                </a:extLst>
              </a:tr>
              <a:tr h="538944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595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791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97D2DE-AD42-4BB7-A51C-02CF5DDEE2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22" y="623942"/>
            <a:ext cx="8631030" cy="5081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73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CE269AE-9CB2-40DC-8E19-D6B1A5D82E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41" y="731517"/>
            <a:ext cx="8625841" cy="4970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37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957B-263D-4AB9-ABFB-1F4D4DA6B9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67931" y="386366"/>
            <a:ext cx="10394707" cy="5589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2000" dirty="0"/>
          </a:p>
          <a:p>
            <a:pPr marL="0" indent="0" algn="ctr">
              <a:buNone/>
            </a:pPr>
            <a:r>
              <a:rPr lang="fa-IR" sz="2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آما</a:t>
            </a:r>
            <a:r>
              <a:rPr lang="fa-IR" sz="40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ده شدن کارگاه های جدید با فضای آموزشی مناسب و تجهیزات کاربردی </a:t>
            </a:r>
          </a:p>
          <a:p>
            <a:pPr marL="0" indent="0" algn="ctr">
              <a:buNone/>
            </a:pPr>
            <a:endParaRPr lang="fa-IR" sz="36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36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(تبدیل دو کارگاه به چهار کارگاه آموزشی با تجهیزات مورد نیاز دانشجویان رشته معماری)</a:t>
            </a:r>
          </a:p>
          <a:p>
            <a:pPr marL="0" indent="0" algn="ctr">
              <a:buNone/>
            </a:pPr>
            <a:endParaRPr lang="fa-IR" sz="4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40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هفته دوم مهر ماه </a:t>
            </a:r>
            <a: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  <a:t>98</a:t>
            </a:r>
            <a:endParaRPr lang="en-US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80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C3B8-0416-4C3C-9A39-D72F95A91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70" y="24759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قبل از تعمیر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26E92F-EEDC-4775-A98B-4A217CB27F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13" y="1528483"/>
            <a:ext cx="7563179" cy="3932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69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852D22-2E9D-419D-A5D0-943290CD72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35" y="729096"/>
            <a:ext cx="7398825" cy="4358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45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004196-C7E6-408D-9D71-B7A186B129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25" y="752576"/>
            <a:ext cx="7505540" cy="4656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71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1287F8-B9C1-41BA-A99A-266A18869C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650174"/>
            <a:ext cx="8671723" cy="5277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51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1D53-0F34-40BF-B905-FAC88B593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12124"/>
            <a:ext cx="8911687" cy="120242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بعد از تعمیر</a:t>
            </a:r>
            <a:endParaRPr lang="en-US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97" y="1614544"/>
            <a:ext cx="7157340" cy="4245343"/>
          </a:xfrm>
        </p:spPr>
      </p:pic>
    </p:spTree>
    <p:extLst>
      <p:ext uri="{BB962C8B-B14F-4D97-AF65-F5344CB8AC3E}">
        <p14:creationId xmlns:p14="http://schemas.microsoft.com/office/powerpoint/2010/main" val="17772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87B2-F6E3-4293-A685-5B9C5375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368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بعد از آماده شدن</a:t>
            </a:r>
            <a:endParaRPr lang="en-US" sz="4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78" y="1517725"/>
            <a:ext cx="7612146" cy="4198513"/>
          </a:xfrm>
        </p:spPr>
      </p:pic>
    </p:spTree>
    <p:extLst>
      <p:ext uri="{BB962C8B-B14F-4D97-AF65-F5344CB8AC3E}">
        <p14:creationId xmlns:p14="http://schemas.microsoft.com/office/powerpoint/2010/main" val="2760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0F73-44F6-4E9E-B053-E545285C98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8990" y="901521"/>
            <a:ext cx="10394707" cy="49464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2800" dirty="0"/>
          </a:p>
          <a:p>
            <a:pPr marL="0" indent="0" algn="ctr">
              <a:buNone/>
            </a:pPr>
            <a:r>
              <a:rPr lang="fa-IR" sz="36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راه اندازی سیتم گرمایشی (از بخاری سنتی) به پکیج کارگاه حجم رشته گرافیک</a:t>
            </a:r>
          </a:p>
          <a:p>
            <a:pPr marL="0" indent="0" algn="ctr">
              <a:buNone/>
            </a:pPr>
            <a:endParaRPr lang="fa-IR" sz="36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36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98/4/1</a:t>
            </a:r>
            <a:endParaRPr lang="en-US" sz="36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9E81C-E918-4247-ADDE-929AE33258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02428"/>
            <a:ext cx="10910944" cy="5131398"/>
          </a:xfrm>
        </p:spPr>
        <p:txBody>
          <a:bodyPr/>
          <a:lstStyle/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361BB8-ADB6-4F51-A1C2-DDCD9C0D0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77800"/>
              </p:ext>
            </p:extLst>
          </p:nvPr>
        </p:nvGraphicFramePr>
        <p:xfrm>
          <a:off x="2592594" y="577626"/>
          <a:ext cx="9326880" cy="5446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6880">
                  <a:extLst>
                    <a:ext uri="{9D8B030D-6E8A-4147-A177-3AD203B41FA5}">
                      <a16:colId xmlns:a16="http://schemas.microsoft.com/office/drawing/2014/main" val="3389528340"/>
                    </a:ext>
                  </a:extLst>
                </a:gridCol>
              </a:tblGrid>
              <a:tr h="611988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دانشکده</a:t>
                      </a:r>
                      <a:endParaRPr lang="en-US" sz="24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710992"/>
                  </a:ext>
                </a:extLst>
              </a:tr>
              <a:tr h="449147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Titr" panose="00000700000000000000" pitchFamily="2" charset="-78"/>
                        </a:rPr>
                        <a:t>شروع به کار انبار جدید 98/2/4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610735"/>
                  </a:ext>
                </a:extLst>
              </a:tr>
              <a:tr h="392332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Titr" panose="00000700000000000000" pitchFamily="2" charset="-78"/>
                        </a:rPr>
                        <a:t>راه اندازی سیستم گرمایشی (از بخاری سنتی</a:t>
                      </a:r>
                      <a:r>
                        <a:rPr lang="fa-IR" dirty="0" smtClean="0">
                          <a:cs typeface="B Titr" panose="00000700000000000000" pitchFamily="2" charset="-78"/>
                        </a:rPr>
                        <a:t>) به </a:t>
                      </a:r>
                      <a:r>
                        <a:rPr lang="fa-IR" dirty="0">
                          <a:cs typeface="B Titr" panose="00000700000000000000" pitchFamily="2" charset="-78"/>
                        </a:rPr>
                        <a:t>پکیج، کارگاه حجم </a:t>
                      </a:r>
                      <a:r>
                        <a:rPr lang="fa-IR" dirty="0" smtClean="0">
                          <a:cs typeface="B Titr" panose="00000700000000000000" pitchFamily="2" charset="-78"/>
                        </a:rPr>
                        <a:t>رشته </a:t>
                      </a:r>
                      <a:r>
                        <a:rPr lang="fa-IR" dirty="0">
                          <a:cs typeface="B Titr" panose="00000700000000000000" pitchFamily="2" charset="-78"/>
                        </a:rPr>
                        <a:t>گرافیک 98/4/1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675"/>
                  </a:ext>
                </a:extLst>
              </a:tr>
              <a:tr h="392332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Titr" panose="00000700000000000000" pitchFamily="2" charset="-78"/>
                        </a:rPr>
                        <a:t>شروع کار  انبار قدیمی که به دو کلاس تبدیل شده 98/6/5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27027"/>
                  </a:ext>
                </a:extLst>
              </a:tr>
              <a:tr h="392332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Titr" panose="00000700000000000000" pitchFamily="2" charset="-78"/>
                        </a:rPr>
                        <a:t>ساخت انتشارات و دفتر انجمن های علمی و هلال احمر 98/9/20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15256"/>
                  </a:ext>
                </a:extLst>
              </a:tr>
              <a:tr h="392332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Titr" panose="00000700000000000000" pitchFamily="2" charset="-78"/>
                        </a:rPr>
                        <a:t>شبکه بندی کارگاه کامپیوتر 98/6/1 لغایت 98/9/30 (با همکاری دانشجویان)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89252"/>
                  </a:ext>
                </a:extLst>
              </a:tr>
              <a:tr h="392332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Titr" panose="00000700000000000000" pitchFamily="2" charset="-78"/>
                        </a:rPr>
                        <a:t>نقاشی سالن آمفی تئاتر و تعمیرات آن 98/11/10 لغایت 98/12/9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965067"/>
                  </a:ext>
                </a:extLst>
              </a:tr>
              <a:tr h="392332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Titr" panose="00000700000000000000" pitchFamily="2" charset="-78"/>
                        </a:rPr>
                        <a:t>سرامیک کف کارگاه دوخت 98/11/10 لغایت 98/12/9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03129"/>
                  </a:ext>
                </a:extLst>
              </a:tr>
              <a:tr h="677176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Titr" panose="00000700000000000000" pitchFamily="2" charset="-78"/>
                        </a:rPr>
                        <a:t>راه اندازی سیستم آبیاری قطره ای باغچه های محوطه دانشکده و تعبیه یک انشعاب آب غیر شرب از شهرداری منطقه 7 در تاریخ 99/2/2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41626"/>
                  </a:ext>
                </a:extLst>
              </a:tr>
              <a:tr h="677176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Titr" panose="00000700000000000000" pitchFamily="2" charset="-78"/>
                        </a:rPr>
                        <a:t>در تاریخ 99/2/17 در اثرورزیدن باد شدید 8 درخت </a:t>
                      </a:r>
                      <a:r>
                        <a:rPr lang="fa-IR" dirty="0" smtClean="0">
                          <a:cs typeface="B Titr" panose="00000700000000000000" pitchFamily="2" charset="-78"/>
                        </a:rPr>
                        <a:t>شکسته </a:t>
                      </a:r>
                      <a:r>
                        <a:rPr lang="fa-IR" dirty="0">
                          <a:cs typeface="B Titr" panose="00000700000000000000" pitchFamily="2" charset="-78"/>
                        </a:rPr>
                        <a:t>و با هماهنگی آتش نشانی  درختان قطع شده از محوطه خارج گردید.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63998"/>
                  </a:ext>
                </a:extLst>
              </a:tr>
              <a:tr h="677176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Titr" panose="00000700000000000000" pitchFamily="2" charset="-78"/>
                        </a:rPr>
                        <a:t>نصب و راه اندازی کولر کلاسها و کارگاهها به تعداد 4 کولر گازی و 8 کولر آبی از تاریخ 99/2/4 لغایت 99/2/31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1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974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F2F83-2FDF-40A8-AD82-6B539CF0A7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7316" y="796067"/>
            <a:ext cx="10394707" cy="5656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2800" dirty="0"/>
          </a:p>
          <a:p>
            <a:pPr marL="0" indent="0" algn="ctr">
              <a:buNone/>
            </a:pPr>
            <a:r>
              <a:rPr lang="fa-IR" sz="40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شبکه بندی کارگاه کامپیوتر </a:t>
            </a:r>
          </a:p>
          <a:p>
            <a:pPr marL="0" indent="0" algn="ctr">
              <a:buNone/>
            </a:pPr>
            <a:endParaRPr lang="fa-IR" sz="36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3200" b="1" dirty="0">
                <a:solidFill>
                  <a:schemeClr val="tx1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98/4/5</a:t>
            </a:r>
          </a:p>
          <a:p>
            <a:pPr marL="0" indent="0" algn="ctr">
              <a:buNone/>
            </a:pPr>
            <a:endParaRPr lang="fa-IR" sz="36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36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لغایت </a:t>
            </a:r>
          </a:p>
          <a:p>
            <a:pPr marL="0" indent="0" algn="ctr">
              <a:buNone/>
            </a:pPr>
            <a:endParaRPr lang="fa-IR" sz="36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3200" b="1" dirty="0">
                <a:solidFill>
                  <a:schemeClr val="tx1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98/6/1</a:t>
            </a:r>
            <a:endParaRPr lang="en-US" sz="2400" b="1" dirty="0">
              <a:solidFill>
                <a:schemeClr val="tx1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05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798490"/>
            <a:ext cx="8332631" cy="5164428"/>
          </a:xfrm>
        </p:spPr>
      </p:pic>
    </p:spTree>
    <p:extLst>
      <p:ext uri="{BB962C8B-B14F-4D97-AF65-F5344CB8AC3E}">
        <p14:creationId xmlns:p14="http://schemas.microsoft.com/office/powerpoint/2010/main" val="31089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F6A6A-AF06-4FDD-8296-CD9D859FA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0196" y="373487"/>
            <a:ext cx="10394707" cy="6272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3200" dirty="0"/>
          </a:p>
          <a:p>
            <a:pPr marL="0" indent="0" algn="ctr">
              <a:buNone/>
            </a:pPr>
            <a:r>
              <a:rPr lang="fa-IR" sz="40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نقاشی سالن آمفی تئاتر و تعمیر آن </a:t>
            </a:r>
          </a:p>
          <a:p>
            <a:pPr marL="0" indent="0" algn="ctr">
              <a:buNone/>
            </a:pPr>
            <a:endParaRPr lang="fa-IR" sz="4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3200" b="1" dirty="0">
                <a:solidFill>
                  <a:schemeClr val="tx1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98/11/15</a:t>
            </a:r>
          </a:p>
          <a:p>
            <a:pPr marL="0" indent="0" algn="ctr">
              <a:buNone/>
            </a:pPr>
            <a:endParaRPr lang="fa-IR" sz="4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40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لغایت </a:t>
            </a:r>
          </a:p>
          <a:p>
            <a:pPr marL="0" indent="0" algn="ctr">
              <a:buNone/>
            </a:pPr>
            <a:endParaRPr lang="fa-IR" sz="4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3200" b="1" dirty="0">
                <a:solidFill>
                  <a:schemeClr val="tx1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98/11/28</a:t>
            </a:r>
            <a:endParaRPr lang="en-US" sz="3200" b="1" dirty="0">
              <a:solidFill>
                <a:schemeClr val="tx1"/>
              </a:solidFill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36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20D4-56F8-4040-803F-6D8F25C812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0954" y="1081825"/>
            <a:ext cx="10588214" cy="4604737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  <a:p>
            <a:pPr marL="0" indent="0" algn="ctr">
              <a:buNone/>
            </a:pPr>
            <a:r>
              <a:rPr lang="fa-IR" sz="36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سرامیک کف کارگاههای دوخت</a:t>
            </a:r>
          </a:p>
          <a:p>
            <a:pPr marL="0" indent="0" algn="ctr">
              <a:buNone/>
            </a:pPr>
            <a:endParaRPr lang="fa-IR" sz="36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36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تعمیر کلی کارگاه چاپ سیلک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D84DAD-947F-4B45-8B39-F9678EE7E8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71" y="519055"/>
            <a:ext cx="8165058" cy="5368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34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A44817-53A3-4F64-8BB5-C9459AC96D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99" y="473338"/>
            <a:ext cx="7928388" cy="5269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62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562A-CAE8-4B2F-8E2B-06F844137A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6" y="774551"/>
            <a:ext cx="10394707" cy="5175487"/>
          </a:xfrm>
        </p:spPr>
        <p:txBody>
          <a:bodyPr>
            <a:normAutofit fontScale="92500" lnSpcReduction="20000"/>
          </a:bodyPr>
          <a:lstStyle/>
          <a:p>
            <a:endParaRPr lang="fa-IR" sz="2400" dirty="0"/>
          </a:p>
          <a:p>
            <a:pPr marL="0" indent="0" algn="ctr">
              <a:buNone/>
            </a:pPr>
            <a:r>
              <a:rPr lang="fa-IR" sz="4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بر اثر ورزیدن باد شدید تعدادی از درختان محوطه دانشگاه شکسته شدند که </a:t>
            </a:r>
            <a:r>
              <a:rPr lang="fa-IR" sz="48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طی</a:t>
            </a:r>
          </a:p>
          <a:p>
            <a:pPr marL="0" indent="0" algn="ctr">
              <a:buNone/>
            </a:pPr>
            <a:endParaRPr lang="fa-IR" sz="4800" b="1" dirty="0" smtClean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48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 </a:t>
            </a:r>
            <a:r>
              <a:rPr lang="fa-IR" sz="4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هماهنگی های به عمل آمده با آتش نشانی اقدامات لازم در این </a:t>
            </a:r>
            <a:r>
              <a:rPr lang="fa-IR" sz="48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خصوص</a:t>
            </a:r>
          </a:p>
          <a:p>
            <a:pPr marL="0" indent="0" algn="ctr">
              <a:buNone/>
            </a:pPr>
            <a:endParaRPr lang="fa-IR" sz="4800" b="1" dirty="0" smtClean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48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 </a:t>
            </a:r>
            <a:r>
              <a:rPr lang="fa-IR" sz="4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انجام گردید.</a:t>
            </a:r>
          </a:p>
          <a:p>
            <a:pPr marL="0" indent="0" algn="ctr">
              <a:buNone/>
            </a:pPr>
            <a:endParaRPr lang="fa-IR" sz="48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48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98/2/17</a:t>
            </a:r>
            <a:endParaRPr lang="en-US" sz="36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4B84-A65A-46EE-8A0D-4E38AFA6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29" y="17228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حین انجام کار</a:t>
            </a:r>
            <a:endParaRPr lang="en-US" sz="4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68" y="1204850"/>
            <a:ext cx="3066476" cy="408863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76" y="1201785"/>
            <a:ext cx="3068776" cy="4091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84" y="1201785"/>
            <a:ext cx="3108102" cy="41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3" y="1394049"/>
            <a:ext cx="3052292" cy="406972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2" y="1394049"/>
            <a:ext cx="3052291" cy="4069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22" y="1394049"/>
            <a:ext cx="3052292" cy="40697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1233" y="128789"/>
            <a:ext cx="5563674" cy="10174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اتمام کار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0656-3B90-42F9-8906-6BC80D5662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7735" y="502276"/>
            <a:ext cx="9882772" cy="5203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4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40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راه اندازی سیستم آبیاری قطره ای باغچه های محوطه دانشکده و تعبیه ی </a:t>
            </a:r>
            <a:r>
              <a:rPr lang="fa-IR" sz="40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یک</a:t>
            </a:r>
          </a:p>
          <a:p>
            <a:pPr marL="0" indent="0" algn="ctr">
              <a:buNone/>
            </a:pPr>
            <a:endParaRPr lang="fa-IR" sz="4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40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 </a:t>
            </a:r>
            <a:r>
              <a:rPr lang="fa-IR" sz="40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انشعاب آب غیر شرب از شهرداری منطقه 7 </a:t>
            </a:r>
          </a:p>
          <a:p>
            <a:pPr marL="0" indent="0" algn="ctr">
              <a:buNone/>
            </a:pPr>
            <a:endParaRPr lang="fa-IR" sz="4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>
              <a:buNone/>
            </a:pPr>
            <a:r>
              <a:rPr lang="fa-IR" sz="40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در تاریخ 99/2/2</a:t>
            </a:r>
            <a:endParaRPr lang="en-US" sz="4000" b="1" dirty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3660591"/>
              </p:ext>
            </p:extLst>
          </p:nvPr>
        </p:nvGraphicFramePr>
        <p:xfrm>
          <a:off x="1110803" y="476522"/>
          <a:ext cx="10394950" cy="468195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394950">
                  <a:extLst>
                    <a:ext uri="{9D8B030D-6E8A-4147-A177-3AD203B41FA5}">
                      <a16:colId xmlns:a16="http://schemas.microsoft.com/office/drawing/2014/main" val="3052564645"/>
                    </a:ext>
                  </a:extLst>
                </a:gridCol>
              </a:tblGrid>
              <a:tr h="477209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Titr" panose="00000700000000000000" pitchFamily="2" charset="-78"/>
                        </a:rPr>
                        <a:t>دانشکده</a:t>
                      </a:r>
                      <a:endParaRPr lang="en-US" sz="2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65834"/>
                  </a:ext>
                </a:extLst>
              </a:tr>
              <a:tr h="38707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latin typeface="IranNastaliq" panose="02000503000000020003" pitchFamily="2" charset="0"/>
                          <a:cs typeface="B Titr" panose="00000700000000000000" pitchFamily="2" charset="-78"/>
                        </a:rPr>
                        <a:t>تهیه</a:t>
                      </a:r>
                      <a:r>
                        <a:rPr lang="fa-IR" sz="1800" baseline="0" dirty="0" smtClean="0">
                          <a:latin typeface="IranNastaliq" panose="02000503000000020003" pitchFamily="2" charset="0"/>
                          <a:cs typeface="B Titr" panose="00000700000000000000" pitchFamily="2" charset="-78"/>
                        </a:rPr>
                        <a:t> ماسک درکارگاه طراحی دوخت ( فروردین 99)</a:t>
                      </a:r>
                      <a:endParaRPr lang="en-US" sz="1800" dirty="0">
                        <a:latin typeface="IranNastaliq" panose="02000503000000020003" pitchFamily="2" charset="0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312"/>
                  </a:ext>
                </a:extLst>
              </a:tr>
              <a:tr h="477209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Titr" panose="00000700000000000000" pitchFamily="2" charset="-78"/>
                        </a:rPr>
                        <a:t>ساخت</a:t>
                      </a:r>
                      <a:r>
                        <a:rPr lang="fa-IR" sz="1800" baseline="0" dirty="0" smtClean="0">
                          <a:cs typeface="B Titr" panose="00000700000000000000" pitchFamily="2" charset="-78"/>
                        </a:rPr>
                        <a:t> سرویس بهداشتی برای سرایداری در تابستان 99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42607"/>
                  </a:ext>
                </a:extLst>
              </a:tr>
              <a:tr h="477209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Titr" panose="00000700000000000000" pitchFamily="2" charset="-78"/>
                        </a:rPr>
                        <a:t>تبدیل پنجره های قدیمی کادر</a:t>
                      </a:r>
                      <a:r>
                        <a:rPr lang="fa-IR" sz="1800" baseline="0" dirty="0" smtClean="0">
                          <a:cs typeface="B Titr" panose="00000700000000000000" pitchFamily="2" charset="-78"/>
                        </a:rPr>
                        <a:t> اداری به دوجداره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19824"/>
                  </a:ext>
                </a:extLst>
              </a:tr>
              <a:tr h="477209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Titr" panose="00000700000000000000" pitchFamily="2" charset="-78"/>
                        </a:rPr>
                        <a:t>ریلی کردن کمد های بایگانی آموزش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800816"/>
                  </a:ext>
                </a:extLst>
              </a:tr>
              <a:tr h="477209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Titr" panose="00000700000000000000" pitchFamily="2" charset="-78"/>
                        </a:rPr>
                        <a:t>ساخت و راه اندازی کارگاه های جدید </a:t>
                      </a:r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48957"/>
                  </a:ext>
                </a:extLst>
              </a:tr>
              <a:tr h="477209"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358650"/>
                  </a:ext>
                </a:extLst>
              </a:tr>
              <a:tr h="477209"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810082"/>
                  </a:ext>
                </a:extLst>
              </a:tr>
              <a:tr h="477209">
                <a:tc>
                  <a:txBody>
                    <a:bodyPr/>
                    <a:lstStyle/>
                    <a:p>
                      <a:pPr algn="r" rtl="1"/>
                      <a:endParaRPr lang="en-US" sz="180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6485"/>
                  </a:ext>
                </a:extLst>
              </a:tr>
              <a:tr h="477209">
                <a:tc>
                  <a:txBody>
                    <a:bodyPr/>
                    <a:lstStyle/>
                    <a:p>
                      <a:pPr algn="r" rtl="1"/>
                      <a:endParaRPr lang="en-US" sz="18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272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67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4" y="179231"/>
            <a:ext cx="4967287" cy="331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12" y="199376"/>
            <a:ext cx="4906851" cy="329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4" y="3670478"/>
            <a:ext cx="4967287" cy="3052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10" y="3670478"/>
            <a:ext cx="4906853" cy="30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8044" y="772732"/>
            <a:ext cx="8242479" cy="3271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تهیه ماسک در کارگاه طراحی و دوخت دانشکده </a:t>
            </a:r>
          </a:p>
          <a:p>
            <a:pPr algn="ctr"/>
            <a:endParaRPr lang="fa-IR" sz="4000" b="1" dirty="0" smtClean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algn="ctr"/>
            <a:r>
              <a:rPr lang="fa-IR" sz="4000" b="1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(فروردین 99)</a:t>
            </a:r>
            <a:endParaRPr lang="en-US" sz="4000" b="1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81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23" y="647075"/>
            <a:ext cx="6872637" cy="5153471"/>
          </a:xfrm>
        </p:spPr>
      </p:pic>
    </p:spTree>
    <p:extLst>
      <p:ext uri="{BB962C8B-B14F-4D97-AF65-F5344CB8AC3E}">
        <p14:creationId xmlns:p14="http://schemas.microsoft.com/office/powerpoint/2010/main" val="38641265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4868" y="682580"/>
            <a:ext cx="7173531" cy="3245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جلسه مربوط به ارتقا خوابگاه</a:t>
            </a:r>
          </a:p>
          <a:p>
            <a:pPr algn="ctr"/>
            <a:endParaRPr lang="fa-IR" sz="4800" b="1" dirty="0" smtClean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algn="ctr"/>
            <a:r>
              <a:rPr lang="fa-IR" sz="4800" b="1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همراه با مسئولین مربوطه</a:t>
            </a:r>
            <a:endParaRPr lang="en-US" sz="4800" b="1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696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31" y="167425"/>
            <a:ext cx="6568226" cy="65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051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3503" y="837126"/>
            <a:ext cx="7096259" cy="31424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ساخت سرویس بهداشتی برای سرایداری در تابستان 99</a:t>
            </a:r>
            <a:endParaRPr lang="en-US" sz="3200" b="1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816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11" y="740228"/>
            <a:ext cx="4820646" cy="6117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4" y="740228"/>
            <a:ext cx="4820646" cy="61177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3086" y="145143"/>
            <a:ext cx="4368800" cy="5950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مربوط به قبل از ساخت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6044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2457" y="101601"/>
            <a:ext cx="5007429" cy="827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بعد از ساخت سرویس بهداشتی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1" y="1342571"/>
            <a:ext cx="4281789" cy="5515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0" y="1342571"/>
            <a:ext cx="3519106" cy="5515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86" y="1342571"/>
            <a:ext cx="3462414" cy="55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327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22171" y="188686"/>
            <a:ext cx="5965372" cy="769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تبدیل پنجره های قدیمی به دوجداره 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193800"/>
            <a:ext cx="5402943" cy="5402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07" y="1193801"/>
            <a:ext cx="5393871" cy="54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49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15" y="283030"/>
            <a:ext cx="3624942" cy="6444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56" y="283030"/>
            <a:ext cx="5519057" cy="6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0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8122B-9B18-4A67-84A0-C923CDC90E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1563" y="1290923"/>
            <a:ext cx="10523668" cy="5105644"/>
          </a:xfrm>
        </p:spPr>
        <p:txBody>
          <a:bodyPr/>
          <a:lstStyle/>
          <a:p>
            <a:pPr marL="0" indent="0" algn="r" rtl="1">
              <a:buNone/>
            </a:pPr>
            <a:endParaRPr lang="fa-IR" dirty="0"/>
          </a:p>
          <a:p>
            <a:pPr marL="0" indent="0" algn="ctr" rtl="1">
              <a:buNone/>
            </a:pPr>
            <a:r>
              <a:rPr lang="fa-IR" sz="4400" b="1" dirty="0">
                <a:latin typeface="IranNastaliq" panose="02000503000000020003" pitchFamily="2" charset="0"/>
                <a:cs typeface="IranNastaliq" panose="02000503000000020003" pitchFamily="2" charset="0"/>
              </a:rPr>
              <a:t>کارهای انجام شده در حیطه آموزش</a:t>
            </a:r>
          </a:p>
          <a:p>
            <a:pPr marL="0" indent="0" algn="ctr" rtl="1">
              <a:buNone/>
            </a:pPr>
            <a:endParaRPr lang="fa-IR" sz="4400" b="1" dirty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 rtl="1">
              <a:buNone/>
            </a:pPr>
            <a:r>
              <a:rPr lang="fa-IR" sz="4400" b="1" dirty="0">
                <a:latin typeface="IranNastaliq" panose="02000503000000020003" pitchFamily="2" charset="0"/>
                <a:cs typeface="IranNastaliq" panose="02000503000000020003" pitchFamily="2" charset="0"/>
              </a:rPr>
              <a:t>انجام کار های مربوط به دانش نامه های دانشجویان از سال 91 تا </a:t>
            </a:r>
            <a:r>
              <a:rPr lang="fa-IR" sz="4400" b="1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98</a:t>
            </a:r>
            <a:endParaRPr lang="fa-IR" sz="4400" b="1" dirty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 rtl="1">
              <a:buNone/>
            </a:pPr>
            <a:endParaRPr lang="fa-IR" sz="4400" b="1" dirty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 rtl="1">
              <a:buNone/>
            </a:pPr>
            <a:r>
              <a:rPr lang="fa-IR" sz="4400" b="1" dirty="0">
                <a:latin typeface="IranNastaliq" panose="02000503000000020003" pitchFamily="2" charset="0"/>
                <a:cs typeface="IranNastaliq" panose="02000503000000020003" pitchFamily="2" charset="0"/>
              </a:rPr>
              <a:t> چاپ گواهی موقت دانشجویان از سال 91 تا 98</a:t>
            </a:r>
          </a:p>
        </p:txBody>
      </p:sp>
    </p:spTree>
    <p:extLst>
      <p:ext uri="{BB962C8B-B14F-4D97-AF65-F5344CB8AC3E}">
        <p14:creationId xmlns:p14="http://schemas.microsoft.com/office/powerpoint/2010/main" val="37467264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12571" y="362857"/>
            <a:ext cx="6241143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ساخت اتاق جدید از اتاق های قبلی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53" y="1204685"/>
            <a:ext cx="4263117" cy="5312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6" y="1204685"/>
            <a:ext cx="3973632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403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0914" y="377372"/>
            <a:ext cx="6284686" cy="885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تبدیل بایگانی آموزش از سیستم قدیمی به ریلی و سرامیک کردن کف 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7" y="1415144"/>
            <a:ext cx="4238172" cy="536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27" y="1415144"/>
            <a:ext cx="4127273" cy="53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218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53" y="140455"/>
            <a:ext cx="5656489" cy="65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44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1088" y="373487"/>
            <a:ext cx="4095482" cy="837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ساخت کارگاه های جدید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73" y="1609993"/>
            <a:ext cx="6858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100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6" y="1793517"/>
            <a:ext cx="5629100" cy="4465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22" y="1793517"/>
            <a:ext cx="5471415" cy="4465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9725" y="321972"/>
            <a:ext cx="3631841" cy="6568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درحال ساخت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31262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9" y="1217053"/>
            <a:ext cx="3709290" cy="4758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53" y="1217053"/>
            <a:ext cx="3880289" cy="4758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21" y="1835239"/>
            <a:ext cx="4041919" cy="30488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2481" y="624625"/>
            <a:ext cx="3657600" cy="592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پس از اتمام کار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39136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3D3FE0-C5F1-4067-9F0D-538E22AB5EE0}"/>
              </a:ext>
            </a:extLst>
          </p:cNvPr>
          <p:cNvSpPr/>
          <p:nvPr/>
        </p:nvSpPr>
        <p:spPr>
          <a:xfrm>
            <a:off x="3547106" y="2000924"/>
            <a:ext cx="515583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99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پایان</a:t>
            </a:r>
            <a:r>
              <a:rPr lang="fa-IR" sz="6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 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EDDC-6DB6-4435-9D92-E748CBEB6D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1113" y="839098"/>
            <a:ext cx="10168666" cy="5638975"/>
          </a:xfrm>
        </p:spPr>
        <p:txBody>
          <a:bodyPr/>
          <a:lstStyle/>
          <a:p>
            <a:pPr marL="0" indent="0" algn="ctr" rtl="1">
              <a:buNone/>
            </a:pPr>
            <a:endParaRPr lang="fa-IR" sz="3200" dirty="0"/>
          </a:p>
          <a:p>
            <a:pPr marL="0" indent="0" algn="ctr" rtl="1">
              <a:buNone/>
            </a:pPr>
            <a:r>
              <a:rPr lang="fa-IR" sz="40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نقاشی خوابگاه</a:t>
            </a:r>
          </a:p>
          <a:p>
            <a:pPr marL="0" indent="0" algn="ctr" rtl="1">
              <a:buNone/>
            </a:pPr>
            <a:endParaRPr lang="fa-IR" sz="3200" b="1" dirty="0">
              <a:solidFill>
                <a:schemeClr val="tx1"/>
              </a:solidFill>
            </a:endParaRPr>
          </a:p>
          <a:p>
            <a:pPr marL="0" indent="0" algn="ctr" rtl="1">
              <a:buNone/>
            </a:pPr>
            <a:r>
              <a:rPr lang="fa-IR" sz="28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98/4/5</a:t>
            </a:r>
            <a:endParaRPr lang="fa-IR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endParaRPr lang="fa-IR" sz="3200" b="1" dirty="0">
              <a:solidFill>
                <a:schemeClr val="tx1"/>
              </a:solidFill>
            </a:endParaRPr>
          </a:p>
          <a:p>
            <a:pPr marL="0" indent="0" algn="ctr" rtl="1">
              <a:buNone/>
            </a:pPr>
            <a:r>
              <a:rPr lang="fa-IR" sz="4000" b="1" dirty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لغایت</a:t>
            </a:r>
          </a:p>
          <a:p>
            <a:pPr marL="0" indent="0" algn="ctr" rtl="1">
              <a:buNone/>
            </a:pPr>
            <a:endParaRPr lang="fa-IR" sz="3200" b="1" dirty="0">
              <a:solidFill>
                <a:schemeClr val="tx1"/>
              </a:solidFill>
            </a:endParaRPr>
          </a:p>
          <a:p>
            <a:pPr marL="0" indent="0" algn="ctr" rtl="1">
              <a:buNone/>
            </a:pPr>
            <a:r>
              <a:rPr lang="fa-IR" sz="3200" b="1" dirty="0">
                <a:solidFill>
                  <a:schemeClr val="tx1"/>
                </a:solidFill>
              </a:rPr>
              <a:t> </a:t>
            </a:r>
            <a:r>
              <a:rPr lang="fa-IR" sz="3200" b="1" dirty="0">
                <a:solidFill>
                  <a:schemeClr val="tx1"/>
                </a:solidFill>
                <a:cs typeface="B Titr" panose="00000700000000000000" pitchFamily="2" charset="-78"/>
              </a:rPr>
              <a:t>98/6/1</a:t>
            </a:r>
          </a:p>
          <a:p>
            <a:pPr marL="0" indent="0" algn="ctr" rtl="1">
              <a:buNone/>
            </a:pPr>
            <a:endParaRPr lang="fa-IR" dirty="0"/>
          </a:p>
          <a:p>
            <a:pPr algn="ctr" rtl="1"/>
            <a:endParaRPr lang="fa-IR" sz="3200" dirty="0"/>
          </a:p>
          <a:p>
            <a:pPr algn="ctr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38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7A84E6-27F6-43F5-BD5A-FF4D99B30A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7" y="161365"/>
            <a:ext cx="7872057" cy="536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1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6584-DE5D-48BB-85C1-C1834251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30" y="462742"/>
            <a:ext cx="8911687" cy="1280890"/>
          </a:xfrm>
        </p:spPr>
        <p:txBody>
          <a:bodyPr/>
          <a:lstStyle/>
          <a:p>
            <a:pPr algn="ctr"/>
            <a:r>
              <a:rPr lang="fa-IR" dirty="0"/>
              <a:t>بعد از نقاشی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5" y="2063750"/>
            <a:ext cx="5924281" cy="3963563"/>
          </a:xfrm>
        </p:spPr>
      </p:pic>
      <p:sp>
        <p:nvSpPr>
          <p:cNvPr id="3" name="Rectangle 2"/>
          <p:cNvSpPr/>
          <p:nvPr/>
        </p:nvSpPr>
        <p:spPr>
          <a:xfrm>
            <a:off x="3915177" y="373487"/>
            <a:ext cx="444321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بعد از نقاشی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21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589</TotalTime>
  <Words>633</Words>
  <Application>Microsoft Office PowerPoint</Application>
  <PresentationFormat>Widescreen</PresentationFormat>
  <Paragraphs>181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110_Besmellah_4(MRT)</vt:lpstr>
      <vt:lpstr>Arial</vt:lpstr>
      <vt:lpstr>B Titr</vt:lpstr>
      <vt:lpstr>Century Gothic</vt:lpstr>
      <vt:lpstr>IranNastaliq</vt:lpstr>
      <vt:lpstr>Tahoma</vt:lpstr>
      <vt:lpstr>Wingdings 3</vt:lpstr>
      <vt:lpstr>Wisp</vt:lpstr>
      <vt:lpstr>  </vt:lpstr>
      <vt:lpstr>گزارش فعالیت های انجام شده از تاریخ 97/10 تا کنون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بعد از نقاشی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تخریب</vt:lpstr>
      <vt:lpstr>PowerPoint Presentation</vt:lpstr>
      <vt:lpstr>هنگام کار</vt:lpstr>
      <vt:lpstr>PowerPoint Presentation</vt:lpstr>
      <vt:lpstr>PowerPoint Presentation</vt:lpstr>
      <vt:lpstr>PowerPoint Presentation</vt:lpstr>
      <vt:lpstr>PowerPoint Presentation</vt:lpstr>
      <vt:lpstr>انبار جدید</vt:lpstr>
      <vt:lpstr>PowerPoint Presentation</vt:lpstr>
      <vt:lpstr>PowerPoint Presentation</vt:lpstr>
      <vt:lpstr>PowerPoint Presentation</vt:lpstr>
      <vt:lpstr>PowerPoint Presentation</vt:lpstr>
      <vt:lpstr>قبل از تعمیر</vt:lpstr>
      <vt:lpstr>PowerPoint Presentation</vt:lpstr>
      <vt:lpstr>PowerPoint Presentation</vt:lpstr>
      <vt:lpstr>PowerPoint Presentation</vt:lpstr>
      <vt:lpstr>بعد از تعمیر</vt:lpstr>
      <vt:lpstr>بعد از آماده شدن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حین انجام کار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Amozeshkadeh</dc:creator>
  <cp:lastModifiedBy>asre ertebat</cp:lastModifiedBy>
  <cp:revision>59</cp:revision>
  <dcterms:created xsi:type="dcterms:W3CDTF">2020-12-06T06:31:04Z</dcterms:created>
  <dcterms:modified xsi:type="dcterms:W3CDTF">2021-08-07T17:10:14Z</dcterms:modified>
</cp:coreProperties>
</file>